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272" r:id="rId2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AL-FARABI KAZAKH NATIONAL UNIVERSITY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</a:rPr>
              <a:t>Department of political science and political technologies</a:t>
            </a:r>
            <a:r>
              <a:rPr lang="ru-RU" sz="2800" b="1" dirty="0" smtClean="0">
                <a:latin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Globalization and Development of the Modern World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2400" b="1" dirty="0" smtClean="0">
                <a:latin typeface="Arial" panose="020B0604020202020204" pitchFamily="34" charset="0"/>
              </a:rPr>
              <a:t>Abzhapparova A.A.</a:t>
            </a:r>
            <a:endParaRPr lang="" sz="2400" b="1" dirty="0">
              <a:latin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</a:rPr>
              <a:t>Senior lecturer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İçerik Yer Tutucusu"/>
          <p:cNvSpPr>
            <a:spLocks noGrp="1"/>
          </p:cNvSpPr>
          <p:nvPr>
            <p:ph sz="quarter" idx="1"/>
          </p:nvPr>
        </p:nvSpPr>
        <p:spPr>
          <a:xfrm>
            <a:off x="1485900" y="342900"/>
            <a:ext cx="6686500" cy="428625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20th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>
              <a:buFont typeface="Wingdings 2" pitchFamily="18" charset="2"/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>
              <a:buFont typeface="Wingdings 2" pitchFamily="18" charset="2"/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>
              <a:buFont typeface="Wingdings 2" pitchFamily="18" charset="2"/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pensions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1">
              <a:buFont typeface="Wingdings 2" pitchFamily="18" charset="2"/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 2" pitchFamily="18" charset="2"/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 2" pitchFamily="18" charset="2"/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enshrined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lvl="1">
              <a:buFont typeface="Wingdings 2" pitchFamily="18" charset="2"/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 2" pitchFamily="18" charset="2"/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incorporating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everyone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entitled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life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has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resonable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regardless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r>
              <a:rPr lang="tr-T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93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3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ideal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equality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Marshall’s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growing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as 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optimistic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74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1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05979"/>
            <a:ext cx="7200900" cy="857250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tr-TR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CAL PO</a:t>
            </a: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NTS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sz="quarter" idx="1"/>
          </p:nvPr>
        </p:nvSpPr>
        <p:spPr>
          <a:xfrm>
            <a:off x="1187624" y="1200150"/>
            <a:ext cx="7848872" cy="365521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a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single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Britain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evolutionary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Sweden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evolutionary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explanation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 not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itself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Britain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causal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explanation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Critics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argue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Marshall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tends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assume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fails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links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inevitably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14" y="11255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13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85900" y="400050"/>
            <a:ext cx="7262564" cy="44554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critics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argue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globalization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Marshall’s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outdates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since it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assumes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dynamics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interactions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influences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pPr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Marshall’s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evolutionism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challenged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welfarism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1970s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attempt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provision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90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3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71600" y="571500"/>
            <a:ext cx="8064896" cy="42839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Contemporary </a:t>
            </a:r>
            <a:r>
              <a:rPr lang="en-US" sz="2400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</a:p>
          <a:p>
            <a:pPr marL="557213" lvl="1" indent="-214313"/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Marshall’s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influenced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debates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nature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informed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exclusion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inclusion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57213" lvl="1" indent="-214313"/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7213" lvl="1" indent="-21431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Marshall’s central idea that rights are intertwined with the notion of citizenship gained popularity in the discussions of “active citizenship”.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7213" lvl="1" indent="-214313"/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7213" lvl="1" indent="-214313"/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too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an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evolving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“</a:t>
            </a: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763190" lvl="2" indent="-214313"/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ecological</a:t>
            </a: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02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68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 bwMode="auto"/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Three Worlds of Welfare</a:t>
            </a:r>
          </a:p>
        </p:txBody>
      </p:sp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>
          <a:xfrm>
            <a:off x="1485900" y="1200150"/>
            <a:ext cx="7334572" cy="365521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Esping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-Andersen’s ‘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hree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orlds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Capitalism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(1990)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brings a comparative perspective to theories of welfare.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the idea that different countries followed different paths toward citizenship rights and created different “welfare regimes”.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criticisms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at Marshall!)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western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Three-part typology of welfare regimes: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Social democratic (Scandinavia)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Conservative-corporatist (France, Germany)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Liberal (US, UK)</a:t>
            </a:r>
          </a:p>
          <a:p>
            <a:pPr marL="457200" indent="-457200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5979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5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1371600" y="285750"/>
            <a:ext cx="7448872" cy="45720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The typology is determined by the level of welfare </a:t>
            </a:r>
            <a:r>
              <a:rPr lang="en-US" sz="1650" b="1" dirty="0" err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decommodification</a:t>
            </a:r>
            <a:r>
              <a:rPr lang="en-US" sz="165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the degree to which welfare services are free from the market.</a:t>
            </a:r>
          </a:p>
          <a:p>
            <a:pPr>
              <a:lnSpc>
                <a:spcPct val="125000"/>
              </a:lnSpc>
            </a:pPr>
            <a:endParaRPr lang="en-US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decommodification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: Welfare is provided publicly and not linked to one’s income or economic resources.</a:t>
            </a:r>
          </a:p>
          <a:p>
            <a:pPr>
              <a:lnSpc>
                <a:spcPct val="125000"/>
              </a:lnSpc>
            </a:pPr>
            <a:r>
              <a:rPr lang="en-US" sz="1650" dirty="0" err="1">
                <a:latin typeface="Arial" panose="020B0604020202020204" pitchFamily="34" charset="0"/>
                <a:cs typeface="Arial" panose="020B0604020202020204" pitchFamily="34" charset="0"/>
              </a:rPr>
              <a:t>Commodified</a:t>
            </a: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 system: Welfare services are treated like commodities (sold on the market).</a:t>
            </a:r>
          </a:p>
          <a:p>
            <a:pPr>
              <a:lnSpc>
                <a:spcPct val="125000"/>
              </a:lnSpc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Comparing policies on</a:t>
            </a:r>
          </a:p>
          <a:p>
            <a:pPr lvl="1">
              <a:lnSpc>
                <a:spcPct val="125000"/>
              </a:lnSpc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Pensions</a:t>
            </a:r>
          </a:p>
          <a:p>
            <a:pPr lvl="1">
              <a:lnSpc>
                <a:spcPct val="125000"/>
              </a:lnSpc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</a:p>
          <a:p>
            <a:pPr lvl="1">
              <a:lnSpc>
                <a:spcPct val="125000"/>
              </a:lnSpc>
            </a:pPr>
            <a:r>
              <a:rPr lang="en-US" sz="1650" dirty="0">
                <a:latin typeface="Arial" panose="020B0604020202020204" pitchFamily="34" charset="0"/>
                <a:cs typeface="Arial" panose="020B0604020202020204" pitchFamily="34" charset="0"/>
              </a:rPr>
              <a:t>Income support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3" y="1117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838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619672" y="205979"/>
            <a:ext cx="7067128" cy="857250"/>
          </a:xfrm>
          <a:noFill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Social Democratic Welfare Regimes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Highly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decommodified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Welfare services subsidized by the state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Welfare services are available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all citizens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(universal benefits)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Scandinavian countries,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Sweden and Norway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benefits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All citizens’ basic welfare needs are met on an ongoing basis regardless of their income or savings.</a:t>
            </a:r>
            <a:endParaRPr lang="en-US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74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214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59632" y="205979"/>
            <a:ext cx="7427168" cy="857250"/>
          </a:xfrm>
          <a:noFill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Conservative-Corporatist Welfare Regimes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Welfare services are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decommodified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but they are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universal.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Amount of benefits to which a citizen is entitled depends on their position in society.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aimed at eliminating inequalities, but at maintaining social stability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strong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loyalty to the state.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France and Germany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1555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155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Liberal Welfare Regimes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Welfare is highly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commodified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sold through the market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Means-tested benefits are available to the very needy (but receiving welfare is stigmatized)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Majority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purchase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market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United States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7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Globalization and Development of the Modern World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2767404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Lecture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9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kk-KZ" sz="3200" dirty="0"/>
              <a:t>Global care and the welfare stat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UK is 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since it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cleanly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ideal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Formerly it was closer to a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democratic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model but welfare reforms since the 1970s brought it closer to a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 welfare regime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with higher levels of commodification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137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75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85900" y="457200"/>
            <a:ext cx="7190556" cy="4398264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regimes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enjoyed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regardless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Child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Designed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basic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met on 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548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4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1485900" y="571500"/>
            <a:ext cx="7118548" cy="4343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Means-testing: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 administrative process by which the state assesses the resources (income) of a welfare applicant against a standardized rate 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shortfall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makes up the difference as a social security benefit or provides the service.</a:t>
            </a:r>
          </a:p>
          <a:p>
            <a:pPr>
              <a:buFont typeface="Wingdings" pitchFamily="2" charset="2"/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in UK: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Benefits: Income support, housing benefit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Services: Local authority social service departments (care for older people)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3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59632" y="205979"/>
            <a:ext cx="7427168" cy="857250"/>
          </a:xfrm>
          <a:noFill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Residualist</a:t>
            </a:r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vs. Institutional View of Welfare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view argues that access to welfare services should be provided as a right for everyone.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Residualist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view argues that welfare should be available to members of society who truly need help and unable to meet their own welfare needs.</a:t>
            </a:r>
          </a:p>
          <a:p>
            <a:pPr>
              <a:buFont typeface="Wingdings" pitchFamily="2" charset="2"/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institutionalist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residualist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views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dispute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taxation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0" y="3274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433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85900" y="228600"/>
            <a:ext cx="7118548" cy="46268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Taxation – source for funding the welfare state.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 or low tax levels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Residualist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“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safety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-net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state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” </a:t>
            </a:r>
          </a:p>
          <a:p>
            <a:pPr>
              <a:buNone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only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most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need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given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need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proven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should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receive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benefits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See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state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as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expensive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ineffective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bureaucratic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tr-TR" u="sng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Institutionalist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u="sng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view</a:t>
            </a:r>
            <a:r>
              <a:rPr lang="tr-TR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tax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levels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should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be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high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fund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state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needs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must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be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maintained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expanded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order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l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harsh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polarizing effects of the market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protecting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civilized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86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624" y="205979"/>
            <a:ext cx="7499176" cy="857250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Poverty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75656" y="1347614"/>
            <a:ext cx="7416824" cy="3655314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occupational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contributed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trend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inequality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Decline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mnaual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had 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patterns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unemployment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Unskilled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semi-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skilled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increasingly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/re-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rapidly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market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qualificatrions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technological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competence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service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paid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no-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jobs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301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13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485900" y="228600"/>
            <a:ext cx="7118548" cy="4626864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21st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debates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limited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prosperity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Remember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in,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concerned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promoting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cohesion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fostering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interdependence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maximizing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people’s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themselves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Rights and responsibilities for those at the bottom (attempting to improve their lives) as well as for those at the top (evading civic, social and tax obligations). 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37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90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8774" y="267494"/>
            <a:ext cx="746373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UK experience:</a:t>
            </a:r>
          </a:p>
          <a:p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Slow evolution up until WW2</a:t>
            </a:r>
          </a:p>
          <a:p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Beveridge report 1942: eradicate five evils: </a:t>
            </a:r>
          </a:p>
          <a:p>
            <a:pPr lvl="1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Want, Disease, Ignorance, Squalor, Idleness</a:t>
            </a:r>
          </a:p>
          <a:p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Late 1970s, consensus about welfare breaks down, attempt to ‘roll back state’</a:t>
            </a:r>
          </a:p>
          <a:p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On balance this is believed to have failed, due to entrenched constituencies mobilized in support of the status quo</a:t>
            </a:r>
          </a:p>
          <a:p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3" y="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29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Materials used in the lecture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С.Л.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Удовик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Глобализация: семиотические подходы–М.: “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Реф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л-бук”, К.: “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Ваклер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”, 2001. – 480 с.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Глобализация и интеграционные процессы в Азиатско-Тихоокеанском регионе (правовое и экономическое исследование). - М.: ИНФРА-М, 2016. - 332 c.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Andrew Heywood. Global Politics. Macmillan International Higher Education, 2017 – 616 p.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4. Sheffield Jim,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Korotaev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Andrey,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Grinin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Leonid. Globalization: Yesterday, Today, and Tomorrow. Emergent Publication, 2013. — 444 p.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5. Gills, B. K., and Thompson, W. R. (eds.) 2006. Globalization and Global History. London: Routledge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İçerik Yer Tutucusu"/>
          <p:cNvSpPr>
            <a:spLocks noGrp="1"/>
          </p:cNvSpPr>
          <p:nvPr>
            <p:ph sz="quarter" idx="1"/>
          </p:nvPr>
        </p:nvSpPr>
        <p:spPr>
          <a:xfrm>
            <a:off x="2267744" y="483518"/>
            <a:ext cx="6172200" cy="4276725"/>
          </a:xfrm>
        </p:spPr>
        <p:txBody>
          <a:bodyPr>
            <a:normAutofit fontScale="70000" lnSpcReduction="200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industrialized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p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social exclusion at the bottom are alleviated by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welfare state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industrialized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variations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favored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across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devoted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addressing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6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55776" y="483518"/>
            <a:ext cx="5600700" cy="43982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Most industrialized and industrializing countries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plays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role in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provision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people’s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basic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as:</a:t>
            </a: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Healthcare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Housing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41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15362" name="1 İçerik Yer Tutucusu"/>
          <p:cNvSpPr>
            <a:spLocks noGrp="1"/>
          </p:cNvSpPr>
          <p:nvPr>
            <p:ph sz="quarter" idx="1"/>
          </p:nvPr>
        </p:nvSpPr>
        <p:spPr>
          <a:xfrm>
            <a:off x="2420129" y="1203598"/>
            <a:ext cx="5600700" cy="365521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Welfare state is also involved in managing risks faced by people over the course of their lives such as: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Sickness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Disability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Job loss</a:t>
            </a:r>
          </a:p>
          <a:p>
            <a:pPr lvl="1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Old age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63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31640" y="267494"/>
            <a:ext cx="7550596" cy="4569714"/>
          </a:xfrm>
        </p:spPr>
        <p:txBody>
          <a:bodyPr>
            <a:noAutofit/>
          </a:bodyPr>
          <a:lstStyle/>
          <a:p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spending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on it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vary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highly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proportion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devoted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Share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tax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revenues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in GDP</a:t>
            </a:r>
          </a:p>
          <a:p>
            <a:pPr lvl="1"/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Sweden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51.1% </a:t>
            </a:r>
          </a:p>
          <a:p>
            <a:pPr lvl="1"/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Belgium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45.4%</a:t>
            </a:r>
          </a:p>
          <a:p>
            <a:pPr lvl="1"/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Austria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49.7%</a:t>
            </a:r>
          </a:p>
          <a:p>
            <a:pPr lvl="1"/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UK 37.2%</a:t>
            </a:r>
          </a:p>
          <a:p>
            <a:pPr lvl="1"/>
            <a:r>
              <a:rPr lang="tr-TR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34.7%</a:t>
            </a:r>
          </a:p>
          <a:p>
            <a:pPr lvl="1"/>
            <a:r>
              <a:rPr lang="tr-T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USA 26.8%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33" y="26749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00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91058" y="1304078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Marxists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sustaining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capitalist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None/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Functionalist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theorists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argue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integrate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orderly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industrialization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T.H. Marshall (1893-1981)</a:t>
            </a:r>
          </a:p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Gøsta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Esping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Andersen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(1947- 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173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8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158" y="0"/>
            <a:ext cx="7087001" cy="857250"/>
          </a:xfrm>
        </p:spPr>
        <p:txBody>
          <a:bodyPr/>
          <a:lstStyle/>
          <a:p>
            <a:pPr>
              <a:defRPr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Welfare State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22897" y="1155001"/>
            <a:ext cx="7684773" cy="3557538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idea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emerge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state’s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provision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welfare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confer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lnSpc>
                <a:spcPct val="90000"/>
              </a:lnSpc>
              <a:buNone/>
            </a:pPr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T.H. Marshall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saw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emerging</a:t>
            </a:r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alongside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industrialization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fundamental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modern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citizenship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Britain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457200" indent="-457200">
              <a:lnSpc>
                <a:spcPct val="90000"/>
              </a:lnSpc>
              <a:buNone/>
            </a:pP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3478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38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05979"/>
            <a:ext cx="7200900" cy="857250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tr-TR" sz="2025" b="1" dirty="0">
                <a:latin typeface="Arial" panose="020B0604020202020204" pitchFamily="34" charset="0"/>
                <a:cs typeface="Arial" panose="020B0604020202020204" pitchFamily="34" charset="0"/>
              </a:rPr>
              <a:t>MARSHALL’S THREE STAGES OF C</a:t>
            </a:r>
            <a:r>
              <a:rPr lang="en-US" sz="2025" b="1" dirty="0">
                <a:latin typeface="Arial" panose="020B0604020202020204" pitchFamily="34" charset="0"/>
                <a:cs typeface="Arial" panose="020B0604020202020204" pitchFamily="34" charset="0"/>
              </a:rPr>
              <a:t>ITIZENSHI</a:t>
            </a:r>
            <a:r>
              <a:rPr lang="tr-TR" sz="2025" b="1" dirty="0">
                <a:latin typeface="Arial" panose="020B0604020202020204" pitchFamily="34" charset="0"/>
                <a:cs typeface="Arial" panose="020B0604020202020204" pitchFamily="34" charset="0"/>
              </a:rPr>
              <a:t>P (BASED ON THE BR</a:t>
            </a:r>
            <a:r>
              <a:rPr lang="en-US" sz="2025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sz="2025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25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sz="2025" b="1" dirty="0">
                <a:latin typeface="Arial" panose="020B0604020202020204" pitchFamily="34" charset="0"/>
                <a:cs typeface="Arial" panose="020B0604020202020204" pitchFamily="34" charset="0"/>
              </a:rPr>
              <a:t>SH EXPER</a:t>
            </a:r>
            <a:r>
              <a:rPr lang="en-US" sz="2025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sz="2025" b="1" dirty="0">
                <a:latin typeface="Arial" panose="020B0604020202020204" pitchFamily="34" charset="0"/>
                <a:cs typeface="Arial" panose="020B0604020202020204" pitchFamily="34" charset="0"/>
              </a:rPr>
              <a:t>ENCE)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sz="quarter" idx="1"/>
          </p:nvPr>
        </p:nvSpPr>
        <p:spPr>
          <a:xfrm>
            <a:off x="1485900" y="1200150"/>
            <a:ext cx="7118548" cy="36552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18th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endParaRPr 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liberties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freedom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religion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/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property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/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legal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tr-T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19th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tr-T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vote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>
              <a:buFont typeface="Arial" charset="0"/>
              <a:buChar char="•"/>
            </a:pP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>
              <a:buFont typeface="Arial" charset="0"/>
              <a:buChar char="•"/>
            </a:pP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political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tr-T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65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83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1441</Words>
  <Application>Microsoft Office PowerPoint</Application>
  <PresentationFormat>Экран (16:9)</PresentationFormat>
  <Paragraphs>173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Wingdings</vt:lpstr>
      <vt:lpstr>Wingdings 2</vt:lpstr>
      <vt:lpstr>Тема Office</vt:lpstr>
      <vt:lpstr>AL-FARABI KAZAKH NATIONAL UNIVERSITY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Approaches to welfare</vt:lpstr>
      <vt:lpstr>The Welfare State </vt:lpstr>
      <vt:lpstr>MARSHALL’S THREE STAGES OF CITIZENSHIP (BASED ON THE BRITISH EXPERIENCE)</vt:lpstr>
      <vt:lpstr>Презентация PowerPoint</vt:lpstr>
      <vt:lpstr>Презентация PowerPoint</vt:lpstr>
      <vt:lpstr>CRITICAL POINTS</vt:lpstr>
      <vt:lpstr>Презентация PowerPoint</vt:lpstr>
      <vt:lpstr>Презентация PowerPoint</vt:lpstr>
      <vt:lpstr>Three Worlds of Welfare</vt:lpstr>
      <vt:lpstr>Презентация PowerPoint</vt:lpstr>
      <vt:lpstr>Social Democratic Welfare Regimes</vt:lpstr>
      <vt:lpstr>Conservative-Corporatist Welfare Regimes</vt:lpstr>
      <vt:lpstr>Liberal Welfare Regimes</vt:lpstr>
      <vt:lpstr>Презентация PowerPoint</vt:lpstr>
      <vt:lpstr>Презентация PowerPoint</vt:lpstr>
      <vt:lpstr>Презентация PowerPoint</vt:lpstr>
      <vt:lpstr>Residualist vs. Institutional View of Welfare</vt:lpstr>
      <vt:lpstr>Презентация PowerPoint</vt:lpstr>
      <vt:lpstr>Poverty and welfare in a changing world</vt:lpstr>
      <vt:lpstr>Презентация PowerPoint</vt:lpstr>
      <vt:lpstr>Презентация PowerPoint</vt:lpstr>
      <vt:lpstr>      Materials used in the lecture :  1. С.Л. Удовик. Глобализация: семиотические подходы–М.: “Реф л-бук”, К.: “Ваклер”, 2001. – 480 с. 2. Глобализация и интеграционные процессы в Азиатско-Тихоокеанском регионе (правовое и экономическое исследование). - М.: ИНФРА-М, 2016. - 332 c. 3. Andrew Heywood. Global Politics. Macmillan International Higher Education, 2017 – 616 p.  4. Sheffield Jim, Korotaev Andrey, Grinin Leonid. Globalization: Yesterday, Today, and Tomorrow. Emergent Publication, 2013. — 444 p. 5. Gills, B. K., and Thompson, W. R. (eds.) 2006. Globalization and Global History. London: Routledge.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Абжаппарова Айгуль</cp:lastModifiedBy>
  <cp:revision>39</cp:revision>
  <dcterms:created xsi:type="dcterms:W3CDTF">2019-11-06T03:32:13Z</dcterms:created>
  <dcterms:modified xsi:type="dcterms:W3CDTF">2020-03-11T04:09:20Z</dcterms:modified>
</cp:coreProperties>
</file>